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8"/>
  </p:notesMasterIdLst>
  <p:sldIdLst>
    <p:sldId id="260" r:id="rId2"/>
    <p:sldId id="275" r:id="rId3"/>
    <p:sldId id="276" r:id="rId4"/>
    <p:sldId id="277" r:id="rId5"/>
    <p:sldId id="278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3" autoAdjust="0"/>
    <p:restoredTop sz="94343" autoAdjust="0"/>
  </p:normalViewPr>
  <p:slideViewPr>
    <p:cSldViewPr snapToGrid="0">
      <p:cViewPr varScale="1">
        <p:scale>
          <a:sx n="62" d="100"/>
          <a:sy n="62" d="100"/>
        </p:scale>
        <p:origin x="102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457E7-AF9E-49AB-A7E8-87B4C81AB9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64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1 – Jan 6, 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10205772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P3 Challenge–  </a:t>
            </a:r>
          </a:p>
          <a:p>
            <a:pPr lvl="1"/>
            <a:r>
              <a:rPr lang="en-US" b="1" dirty="0" smtClean="0">
                <a:sym typeface="Euclid Symbol" panose="05050102010706020507" pitchFamily="18" charset="2"/>
              </a:rPr>
              <a:t>An acorn falls from a 3.2 m high branch. Use </a:t>
            </a:r>
            <a:r>
              <a:rPr lang="en-US" b="1" u="sng" dirty="0" smtClean="0">
                <a:sym typeface="Euclid Symbol" panose="05050102010706020507" pitchFamily="18" charset="2"/>
              </a:rPr>
              <a:t>energy methods</a:t>
            </a:r>
            <a:r>
              <a:rPr lang="en-US" b="1" dirty="0" smtClean="0">
                <a:sym typeface="Euclid Symbol" panose="05050102010706020507" pitchFamily="18" charset="2"/>
              </a:rPr>
              <a:t> to determine the speed of the acorn when it hits the ground below? </a:t>
            </a:r>
            <a:endParaRPr lang="en-US" b="1" dirty="0" smtClean="0">
              <a:sym typeface="Euclid Extra" panose="02050502000505020303" pitchFamily="18" charset="2"/>
            </a:endParaRPr>
          </a:p>
          <a:p>
            <a:endParaRPr lang="en-US" b="1" dirty="0">
              <a:sym typeface="Euclid Extra" panose="02050502000505020303" pitchFamily="18" charset="2"/>
            </a:endParaRPr>
          </a:p>
          <a:p>
            <a:r>
              <a:rPr lang="en-US" b="1" dirty="0" smtClean="0">
                <a:sym typeface="Euclid Extra" panose="02050502000505020303" pitchFamily="18" charset="2"/>
              </a:rPr>
              <a:t>Today’s Objective: Power</a:t>
            </a:r>
          </a:p>
          <a:p>
            <a:pPr marL="0" indent="0">
              <a:buNone/>
            </a:pPr>
            <a:endParaRPr lang="en-US" b="1" dirty="0" smtClean="0">
              <a:sym typeface="Euclid Extra" panose="02050502000505020303" pitchFamily="18" charset="2"/>
            </a:endParaRPr>
          </a:p>
          <a:p>
            <a:r>
              <a:rPr lang="en-US" b="1" dirty="0" smtClean="0"/>
              <a:t>Assignment</a:t>
            </a:r>
            <a:r>
              <a:rPr lang="en-US" b="1" dirty="0"/>
              <a:t>: </a:t>
            </a:r>
          </a:p>
          <a:p>
            <a:pPr lvl="1"/>
            <a:r>
              <a:rPr lang="en-US" b="1" dirty="0"/>
              <a:t>Conservation of Energy Worksheet, p3</a:t>
            </a:r>
          </a:p>
          <a:p>
            <a:pPr lvl="1"/>
            <a:r>
              <a:rPr lang="en-US" b="1" dirty="0"/>
              <a:t>Start studying for Test on Tues Jan 17</a:t>
            </a: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pPr lvl="1"/>
            <a:endParaRPr lang="en-US" b="1" dirty="0"/>
          </a:p>
          <a:p>
            <a:pPr>
              <a:buAutoNum type="alphaLcParenR"/>
            </a:pPr>
            <a:endParaRPr lang="en-US" b="1" dirty="0" smtClean="0"/>
          </a:p>
          <a:p>
            <a:pPr lvl="1"/>
            <a:endParaRPr lang="en-US" b="1" dirty="0" smtClean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6535568" y="4629247"/>
            <a:ext cx="4825159" cy="175748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Agenda</a:t>
            </a:r>
          </a:p>
          <a:p>
            <a:pPr lvl="1"/>
            <a:r>
              <a:rPr lang="en-US" b="1" dirty="0" smtClean="0"/>
              <a:t>Power</a:t>
            </a:r>
          </a:p>
          <a:p>
            <a:pPr lvl="1"/>
            <a:r>
              <a:rPr lang="en-US" b="1" dirty="0" smtClean="0"/>
              <a:t>Efficiency</a:t>
            </a:r>
          </a:p>
          <a:p>
            <a:pPr lvl="1"/>
            <a:r>
              <a:rPr lang="en-US" b="1" dirty="0" smtClean="0"/>
              <a:t>Homework Review</a:t>
            </a:r>
          </a:p>
          <a:p>
            <a:pPr lvl="1"/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there is friction….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Friction is a nonconservative force that does negative work on a system. </a:t>
            </a:r>
          </a:p>
          <a:p>
            <a:r>
              <a:rPr lang="en-US" b="1" dirty="0" smtClean="0"/>
              <a:t>The change in energy of the system </a:t>
            </a:r>
            <a:r>
              <a:rPr lang="en-US" b="1" dirty="0" smtClean="0">
                <a:sym typeface="Euclid Symbol" panose="05050102010706020507" pitchFamily="18" charset="2"/>
              </a:rPr>
              <a:t>E = W is equal to the work done by friction.	Or   E</a:t>
            </a:r>
            <a:r>
              <a:rPr lang="en-US" b="1" baseline="-25000" dirty="0" smtClean="0">
                <a:sym typeface="Euclid Symbol" panose="05050102010706020507" pitchFamily="18" charset="2"/>
              </a:rPr>
              <a:t>k1</a:t>
            </a:r>
            <a:r>
              <a:rPr lang="en-US" b="1" dirty="0" smtClean="0">
                <a:sym typeface="Euclid Symbol" panose="05050102010706020507" pitchFamily="18" charset="2"/>
              </a:rPr>
              <a:t> + E</a:t>
            </a:r>
            <a:r>
              <a:rPr lang="en-US" b="1" baseline="-25000" dirty="0" smtClean="0">
                <a:sym typeface="Euclid Symbol" panose="05050102010706020507" pitchFamily="18" charset="2"/>
              </a:rPr>
              <a:t>P1</a:t>
            </a:r>
            <a:r>
              <a:rPr lang="en-US" b="1" dirty="0" smtClean="0">
                <a:sym typeface="Euclid Symbol" panose="05050102010706020507" pitchFamily="18" charset="2"/>
              </a:rPr>
              <a:t> + </a:t>
            </a:r>
            <a:r>
              <a:rPr lang="en-US" b="1" dirty="0" err="1" smtClean="0">
                <a:sym typeface="Euclid Symbol" panose="05050102010706020507" pitchFamily="18" charset="2"/>
              </a:rPr>
              <a:t>W</a:t>
            </a:r>
            <a:r>
              <a:rPr lang="en-US" b="1" baseline="-25000" dirty="0" err="1" smtClean="0">
                <a:sym typeface="Euclid Symbol" panose="05050102010706020507" pitchFamily="18" charset="2"/>
              </a:rPr>
              <a:t>nc</a:t>
            </a:r>
            <a:r>
              <a:rPr lang="en-US" b="1" dirty="0" smtClean="0">
                <a:sym typeface="Euclid Symbol" panose="05050102010706020507" pitchFamily="18" charset="2"/>
              </a:rPr>
              <a:t> = E</a:t>
            </a:r>
            <a:r>
              <a:rPr lang="en-US" b="1" baseline="-25000" dirty="0" smtClean="0">
                <a:sym typeface="Euclid Symbol" panose="05050102010706020507" pitchFamily="18" charset="2"/>
              </a:rPr>
              <a:t>K2</a:t>
            </a:r>
            <a:r>
              <a:rPr lang="en-US" b="1" dirty="0" smtClean="0">
                <a:sym typeface="Euclid Symbol" panose="05050102010706020507" pitchFamily="18" charset="2"/>
              </a:rPr>
              <a:t> + E</a:t>
            </a:r>
            <a:r>
              <a:rPr lang="en-US" b="1" baseline="-25000" dirty="0" smtClean="0">
                <a:sym typeface="Euclid Symbol" panose="05050102010706020507" pitchFamily="18" charset="2"/>
              </a:rPr>
              <a:t>P2</a:t>
            </a:r>
            <a:endParaRPr lang="en-US" b="1" dirty="0" smtClean="0">
              <a:sym typeface="Euclid Symbol" panose="05050102010706020507" pitchFamily="18" charset="2"/>
            </a:endParaRPr>
          </a:p>
          <a:p>
            <a:r>
              <a:rPr lang="en-US" b="1" dirty="0" smtClean="0">
                <a:sym typeface="Euclid Symbol" panose="05050102010706020507" pitchFamily="18" charset="2"/>
              </a:rPr>
              <a:t>Ex: </a:t>
            </a:r>
            <a:r>
              <a:rPr lang="en-US" b="1" dirty="0"/>
              <a:t>A 62.9-kg downhill skier is moving with a speed of 12.9 m/s as he starts his descent from a level plateau at 123-m height to the ground below. The slope has an angle of 14.1 degrees and a coefficient of friction of 0.121. The skier coasts the entire descent without using his poles; upon reaching the bottom he continues to coast to a stop; the coefficient of friction along the level surface is 0.623. How far will he coast along the level area at the bottom of the slope? </a:t>
            </a:r>
            <a:r>
              <a:rPr lang="en-US" b="1" dirty="0" smtClean="0"/>
              <a:t>(Use energy methods)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4775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05119" y="3124005"/>
                <a:ext cx="10028860" cy="3416300"/>
              </a:xfrm>
            </p:spPr>
            <p:txBody>
              <a:bodyPr>
                <a:normAutofit/>
              </a:bodyPr>
              <a:lstStyle/>
              <a:p>
                <a:r>
                  <a:rPr lang="en-US" b="1" dirty="0" smtClean="0"/>
                  <a:t>Power is defined as the rate at which work is done. </a:t>
                </a:r>
              </a:p>
              <a:p>
                <a:r>
                  <a:rPr lang="en-US" b="1" dirty="0" smtClean="0"/>
                  <a:t>In mathematics this is a time derivative or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𝑾</m:t>
                        </m:r>
                      </m:num>
                      <m:den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𝒕</m:t>
                        </m:r>
                      </m:den>
                    </m:f>
                  </m:oMath>
                </a14:m>
                <a:endParaRPr lang="en-US" sz="3200" b="1" dirty="0" smtClean="0"/>
              </a:p>
              <a:p>
                <a:r>
                  <a:rPr lang="en-US" b="1" dirty="0" smtClean="0"/>
                  <a:t>Power is measured in Watts, (W)  with 1 W = 1 J/s </a:t>
                </a:r>
              </a:p>
              <a:p>
                <a:endParaRPr lang="en-US" b="1" dirty="0"/>
              </a:p>
              <a:p>
                <a:r>
                  <a:rPr lang="en-US" b="1" dirty="0" smtClean="0"/>
                  <a:t>An alternative formula for power is easily derived if one considers Work as a force times a change in displacement. Change in displacement over change in time we know as velocity. So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US" sz="2800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𝑾</m:t>
                        </m:r>
                      </m:num>
                      <m:den>
                        <m:r>
                          <a:rPr lang="en-US" sz="2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𝒕</m:t>
                        </m:r>
                      </m:den>
                    </m:f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𝑭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𝒕</m:t>
                        </m:r>
                      </m:den>
                    </m:f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𝐅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8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𝐯</m:t>
                    </m:r>
                    <m:r>
                      <a:rPr lang="en-US" sz="28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𝐅𝐯𝐜𝐨𝐬</m:t>
                    </m:r>
                    <m:r>
                      <a:rPr lang="en-US" sz="28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𝛉</m:t>
                    </m:r>
                  </m:oMath>
                </a14:m>
                <a:endParaRPr lang="en-US" sz="2800" b="1" dirty="0" smtClean="0"/>
              </a:p>
              <a:p>
                <a:endParaRPr lang="en-US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05119" y="3124005"/>
                <a:ext cx="10028860" cy="3416300"/>
              </a:xfrm>
              <a:blipFill>
                <a:blip r:embed="rId2"/>
                <a:stretch>
                  <a:fillRect l="-122" t="-8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427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Ex: Running late to class, Jerome </a:t>
            </a:r>
            <a:r>
              <a:rPr lang="en-US" b="1" dirty="0"/>
              <a:t>runs up the stairs, elevating his 102 kg body a vertical distance of 2.29 meters in a time of 1.32 seconds at a constant speed</a:t>
            </a:r>
            <a:r>
              <a:rPr lang="en-US" b="1" dirty="0" smtClean="0"/>
              <a:t>. What power did Jerome generate?</a:t>
            </a:r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Ex: At </a:t>
            </a:r>
            <a:r>
              <a:rPr lang="en-US" b="1" dirty="0"/>
              <a:t>what velocity is a car moving at the instant its engine is using </a:t>
            </a:r>
            <a:r>
              <a:rPr lang="en-US" b="1" dirty="0" smtClean="0"/>
              <a:t>2,250 </a:t>
            </a:r>
            <a:r>
              <a:rPr lang="en-US" b="1" dirty="0"/>
              <a:t>watts to exert </a:t>
            </a:r>
            <a:r>
              <a:rPr lang="en-US" b="1" dirty="0" smtClean="0"/>
              <a:t>130 </a:t>
            </a:r>
            <a:r>
              <a:rPr lang="en-US" b="1" dirty="0"/>
              <a:t>N</a:t>
            </a:r>
            <a:r>
              <a:rPr lang="en-US" b="1" dirty="0" smtClean="0"/>
              <a:t> </a:t>
            </a:r>
            <a:r>
              <a:rPr lang="en-US" b="1" dirty="0"/>
              <a:t>of force on the car’s wheels?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86819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Efficiency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54955" y="2603499"/>
                <a:ext cx="8761412" cy="3825435"/>
              </a:xfrm>
            </p:spPr>
            <p:txBody>
              <a:bodyPr>
                <a:normAutofit/>
              </a:bodyPr>
              <a:lstStyle/>
              <a:p>
                <a:r>
                  <a:rPr lang="en-US" sz="2000" b="1" dirty="0" smtClean="0"/>
                  <a:t>A related idea to the power of a motor is its efficiency. In the real world, all motors that provide power that can do work, run at less than 100% efficiency. There is always some loss to nonconservative forces.</a:t>
                </a:r>
              </a:p>
              <a:p>
                <a14:m>
                  <m:oMath xmlns:m="http://schemas.openxmlformats.org/officeDocument/2006/math">
                    <m:r>
                      <a:rPr lang="en-US" sz="2400" b="1" i="1" dirty="0" smtClean="0">
                        <a:latin typeface="Cambria Math" panose="02040503050406030204" pitchFamily="18" charset="0"/>
                      </a:rPr>
                      <m:t>𝑬𝒇𝒇𝒊𝒄𝒊𝒆𝒏𝒄𝒚</m:t>
                    </m:r>
                    <m:r>
                      <a:rPr lang="en-US" sz="2400" b="1" i="1" dirty="0" smtClean="0">
                        <a:latin typeface="Cambria Math" panose="02040503050406030204" pitchFamily="18" charset="0"/>
                      </a:rPr>
                      <m:t> =</m:t>
                    </m:r>
                    <m:f>
                      <m:fPr>
                        <m:ctrlPr>
                          <a:rPr lang="en-US" sz="24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𝑼𝒔𝒆𝒇𝒖𝒍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𝒆𝒏𝒆𝒓𝒈𝒚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𝒐𝒖𝒕</m:t>
                        </m:r>
                      </m:num>
                      <m:den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𝑨𝒄𝒕𝒖𝒂𝒍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𝒆𝒏𝒆𝒓𝒈𝒚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𝒊𝒏</m:t>
                        </m:r>
                      </m:den>
                    </m:f>
                    <m:r>
                      <a:rPr lang="en-US" sz="2400" b="1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𝑼𝒔𝒆𝒇𝒖𝒍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𝒑𝒐𝒘𝒆𝒓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𝒐𝒖𝒕</m:t>
                        </m:r>
                      </m:num>
                      <m:den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𝑨𝒄𝒕𝒖𝒂𝒍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𝒑𝒐𝒘𝒆𝒓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𝒊𝒏</m:t>
                        </m:r>
                      </m:den>
                    </m:f>
                    <m:r>
                      <a:rPr lang="en-US" sz="2400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b="1" dirty="0" smtClean="0"/>
              </a:p>
              <a:p>
                <a:r>
                  <a:rPr lang="en-US" sz="2000" b="1" dirty="0" smtClean="0"/>
                  <a:t>Ex: A </a:t>
                </a:r>
                <a:r>
                  <a:rPr lang="en-US" sz="2000" b="1" dirty="0"/>
                  <a:t>certain motor uses 1300J of energy to raise a 30kg mass to a height 2.4 meters above where it started. </a:t>
                </a:r>
              </a:p>
              <a:p>
                <a:r>
                  <a:rPr lang="en-US" sz="2000" b="1" dirty="0"/>
                  <a:t>a. How much potential energy does the mass gain during the lift? </a:t>
                </a:r>
              </a:p>
              <a:p>
                <a:r>
                  <a:rPr lang="en-US" sz="2000" b="1" dirty="0" smtClean="0"/>
                  <a:t>b</a:t>
                </a:r>
                <a:r>
                  <a:rPr lang="en-US" sz="2000" b="1" dirty="0"/>
                  <a:t>. Calculate the efficiency of this motor.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54955" y="2603499"/>
                <a:ext cx="8761412" cy="3825435"/>
              </a:xfrm>
              <a:blipFill>
                <a:blip r:embed="rId2"/>
                <a:stretch>
                  <a:fillRect l="-278" t="-796" r="-13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762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5062" y="2566713"/>
            <a:ext cx="8761412" cy="3416300"/>
          </a:xfrm>
        </p:spPr>
        <p:txBody>
          <a:bodyPr>
            <a:normAutofit/>
          </a:bodyPr>
          <a:lstStyle/>
          <a:p>
            <a:r>
              <a:rPr lang="en-US" b="1" dirty="0" smtClean="0">
                <a:sym typeface="Euclid Extra" panose="02050502000505020303" pitchFamily="18" charset="2"/>
              </a:rPr>
              <a:t>Exit Slip- An elevator has a mass of 4500 kg and is carrying a load of 1800 kg. If the cab is moving upward at 3.80 m/s, what power is required of the elevator motor to maintain that speed?</a:t>
            </a:r>
          </a:p>
          <a:p>
            <a:endParaRPr lang="en-US" b="1" dirty="0">
              <a:sym typeface="Euclid Extra" panose="02050502000505020303" pitchFamily="18" charset="2"/>
            </a:endParaRPr>
          </a:p>
          <a:p>
            <a:endParaRPr lang="en-US" b="1" dirty="0" smtClean="0"/>
          </a:p>
          <a:p>
            <a:r>
              <a:rPr lang="en-US" b="1" dirty="0" smtClean="0"/>
              <a:t>What’s Due on Jan 10?  (Pending assignments to complete.)</a:t>
            </a:r>
          </a:p>
          <a:p>
            <a:pPr lvl="1"/>
            <a:r>
              <a:rPr lang="en-US" b="1" dirty="0" smtClean="0"/>
              <a:t>Conservation of Energy Worksheet (page 3)</a:t>
            </a:r>
          </a:p>
          <a:p>
            <a:r>
              <a:rPr lang="en-US" b="1" dirty="0" smtClean="0"/>
              <a:t>What’s Next?  (How to prepare for the next day)</a:t>
            </a:r>
          </a:p>
          <a:p>
            <a:pPr lvl="1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Read 2.3 p78-95 about Work and Energy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35638</TotalTime>
  <Words>336</Words>
  <Application>Microsoft Office PowerPoint</Application>
  <PresentationFormat>Widescreen</PresentationFormat>
  <Paragraphs>48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Cambria Math</vt:lpstr>
      <vt:lpstr>Century Gothic</vt:lpstr>
      <vt:lpstr>Euclid Extra</vt:lpstr>
      <vt:lpstr>Euclid Symbol</vt:lpstr>
      <vt:lpstr>Wingdings 3</vt:lpstr>
      <vt:lpstr>Ion Boardroom</vt:lpstr>
      <vt:lpstr>Physics 1 – Jan 6, 2017</vt:lpstr>
      <vt:lpstr>When there is friction….</vt:lpstr>
      <vt:lpstr>Power</vt:lpstr>
      <vt:lpstr>Power problems</vt:lpstr>
      <vt:lpstr>Efficiency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338</cp:revision>
  <dcterms:created xsi:type="dcterms:W3CDTF">2015-08-11T02:33:52Z</dcterms:created>
  <dcterms:modified xsi:type="dcterms:W3CDTF">2017-12-01T19:32:58Z</dcterms:modified>
</cp:coreProperties>
</file>